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0" r:id="rId6"/>
    <p:sldId id="265" r:id="rId7"/>
    <p:sldId id="267" r:id="rId8"/>
    <p:sldId id="266" r:id="rId9"/>
    <p:sldId id="264" r:id="rId10"/>
    <p:sldId id="262" r:id="rId11"/>
    <p:sldId id="263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EF958-2AFC-4560-9467-ED6CAB2D10D5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91EBE-439E-4F1E-9606-7FFF21520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4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http://www.youtube.com/watch?v=paAzzwZi3vk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91EBE-439E-4F1E-9606-7FFF215202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0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E766C5-1FAA-4E03-8CCF-B19F7B903E30}" type="datetimeFigureOut">
              <a:rPr lang="en-US" smtClean="0"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92439B-FDF4-4C24-A345-CC862EA8E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igator.org/news/local/article_4e3848d8-f945-11e0-bcda-001cc4c002e0.html" TargetMode="External"/><Relationship Id="rId2" Type="http://schemas.openxmlformats.org/officeDocument/2006/relationships/hyperlink" Target="http://pathman.smpdb.ca/pathways/SMP00409/pathway?reset=true&amp;highlight%5bDB00497%5d=tru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xycodoneaddictionhelp.com/oxycodone-addiction-statistics" TargetMode="External"/><Relationship Id="rId4" Type="http://schemas.openxmlformats.org/officeDocument/2006/relationships/hyperlink" Target="http://www.usatoday.com/news/nation/story/2011-10-13/pill-mill-drug-trafficking/50896242/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bo.com/addiction/thefilm/supplemental/6212_what_is_addictio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00200"/>
            <a:ext cx="7848600" cy="1927225"/>
          </a:xfrm>
        </p:spPr>
        <p:txBody>
          <a:bodyPr/>
          <a:lstStyle/>
          <a:p>
            <a:r>
              <a:rPr lang="en-US" dirty="0" smtClean="0"/>
              <a:t>Oxycodone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352800"/>
            <a:ext cx="9372600" cy="17526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 smtClean="0"/>
              <a:t>not be prescribed </a:t>
            </a:r>
            <a:endParaRPr lang="en-US" dirty="0" smtClean="0"/>
          </a:p>
          <a:p>
            <a:r>
              <a:rPr lang="en-US" dirty="0" smtClean="0"/>
              <a:t>for moderate pain </a:t>
            </a:r>
            <a:r>
              <a:rPr lang="en-US" dirty="0" smtClean="0"/>
              <a:t>because it </a:t>
            </a:r>
            <a:endParaRPr lang="en-US" dirty="0"/>
          </a:p>
          <a:p>
            <a:r>
              <a:rPr lang="en-US" dirty="0" smtClean="0"/>
              <a:t>leads to addiction.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257675" cy="424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21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oxycodone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Addiction…</a:t>
            </a:r>
          </a:p>
          <a:p>
            <a:r>
              <a:rPr lang="en-US" dirty="0"/>
              <a:t>Prescription drugs kill six Floridians per </a:t>
            </a:r>
            <a:r>
              <a:rPr lang="en-US" dirty="0" smtClean="0"/>
              <a:t>day.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death rate from oxycodone increased 265% from 2003 to 2009, the CDC found.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2009, the number of deaths involving prescription drugs was four times the deaths involving street drugs, the CDC said in a July report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Cost to society: </a:t>
            </a:r>
            <a:r>
              <a:rPr lang="en-US" dirty="0"/>
              <a:t>Oxycodone abuse and addiction cost tax-paying Americans over $484 billion annually. This figure includes healthcare costs, traffic accidents, lost job wages and the associated criminal justice systems costs. </a:t>
            </a:r>
          </a:p>
        </p:txBody>
      </p:sp>
    </p:spTree>
    <p:extLst>
      <p:ext uri="{BB962C8B-B14F-4D97-AF65-F5344CB8AC3E}">
        <p14:creationId xmlns:p14="http://schemas.microsoft.com/office/powerpoint/2010/main" val="42650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E-FORCSE</a:t>
            </a:r>
            <a:r>
              <a:rPr lang="en-US" dirty="0"/>
              <a:t>: Electronic-Florida Online Reporting of Controlled Substances </a:t>
            </a:r>
            <a:r>
              <a:rPr lang="en-US" dirty="0" smtClean="0"/>
              <a:t>Evaluation – went active October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My solution suggestion of only prescribing it for moderate pain would probably not be as effective as the database, but I thought the database was not an option since in August, the Florida Governor said it would be a threat to privacy. </a:t>
            </a:r>
          </a:p>
          <a:p>
            <a:r>
              <a:rPr lang="en-US" dirty="0" smtClean="0"/>
              <a:t>Millions of addicts will be going through withdrawal at the same time. Do we have the kinds of resources to accommodate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49"/>
            <a:ext cx="7772400" cy="1470025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162800" cy="5105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hlinkClick r:id="rId2"/>
              </a:rPr>
              <a:t>http://pathman.smpdb.ca/pathways/SMP00409/pathway?reset=true&amp;highlight%5bDB00497%5d=true</a:t>
            </a:r>
            <a:endParaRPr lang="en-US" dirty="0" smtClean="0"/>
          </a:p>
          <a:p>
            <a:pPr algn="l"/>
            <a:r>
              <a:rPr lang="en-US" dirty="0" smtClean="0"/>
              <a:t>Nih.gov</a:t>
            </a:r>
          </a:p>
          <a:p>
            <a:pPr algn="l"/>
            <a:r>
              <a:rPr lang="en-US" dirty="0" smtClean="0"/>
              <a:t>Forum.opiophile.org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www.alligator.org/news/local/article_4e3848d8-f945-11e0-bcda-001cc4c002e0.html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www.usatoday.com/news/nation/story/2011-10-13/pill-mill-drug-trafficking/50896242/1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www.oxycodoneaddictionhelp.com/oxycodone-addiction-statistics</a:t>
            </a:r>
            <a:endParaRPr lang="en-US" dirty="0" smtClean="0"/>
          </a:p>
          <a:p>
            <a:r>
              <a:rPr lang="en-US" dirty="0"/>
              <a:t>http://www.newbeginningsdetox.com/articles-oxycodone.shtml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594" y="771014"/>
            <a:ext cx="6917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oxycodone?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143" y="1828800"/>
            <a:ext cx="70900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Opioid Analgesic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Brand names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Dazidox</a:t>
            </a:r>
            <a:r>
              <a:rPr lang="en-US" dirty="0" smtClean="0"/>
              <a:t>, </a:t>
            </a:r>
            <a:r>
              <a:rPr lang="en-US" dirty="0" err="1" smtClean="0"/>
              <a:t>OxyContin</a:t>
            </a:r>
            <a:r>
              <a:rPr lang="en-US" dirty="0" smtClean="0"/>
              <a:t>, </a:t>
            </a:r>
            <a:r>
              <a:rPr lang="en-US" dirty="0" err="1" smtClean="0"/>
              <a:t>Oxyfast</a:t>
            </a:r>
            <a:r>
              <a:rPr lang="en-US" dirty="0" smtClean="0"/>
              <a:t>, </a:t>
            </a:r>
            <a:r>
              <a:rPr lang="en-US" dirty="0" err="1" smtClean="0"/>
              <a:t>OxyIR</a:t>
            </a:r>
            <a:r>
              <a:rPr lang="en-US" dirty="0" smtClean="0"/>
              <a:t>, </a:t>
            </a:r>
            <a:r>
              <a:rPr lang="en-US" dirty="0" err="1" smtClean="0"/>
              <a:t>Percolone</a:t>
            </a:r>
            <a:r>
              <a:rPr lang="en-US" dirty="0" smtClean="0"/>
              <a:t>, Roxicodone, Roxicodone </a:t>
            </a:r>
            <a:r>
              <a:rPr lang="en-US" dirty="0" err="1" smtClean="0"/>
              <a:t>Intensol</a:t>
            </a:r>
            <a:r>
              <a:rPr lang="en-US" dirty="0" smtClean="0"/>
              <a:t>, M-Oxy, ETH-</a:t>
            </a:r>
            <a:r>
              <a:rPr lang="en-US" dirty="0" err="1" smtClean="0"/>
              <a:t>Oxydose</a:t>
            </a:r>
            <a:r>
              <a:rPr lang="en-US" dirty="0" smtClean="0"/>
              <a:t>, and </a:t>
            </a:r>
            <a:r>
              <a:rPr lang="en-US" dirty="0" err="1" smtClean="0"/>
              <a:t>Endocodone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err="1" smtClean="0"/>
              <a:t>Comibnation</a:t>
            </a:r>
            <a:r>
              <a:rPr lang="en-US" u="sng" dirty="0" smtClean="0"/>
              <a:t> brand names</a:t>
            </a:r>
            <a:r>
              <a:rPr lang="en-US" i="1" dirty="0" smtClean="0"/>
              <a:t>: </a:t>
            </a:r>
            <a:r>
              <a:rPr lang="en-US" dirty="0" err="1" smtClean="0"/>
              <a:t>Combunox</a:t>
            </a:r>
            <a:r>
              <a:rPr lang="en-US" dirty="0" smtClean="0"/>
              <a:t>, </a:t>
            </a:r>
            <a:r>
              <a:rPr lang="en-US" dirty="0" err="1" smtClean="0"/>
              <a:t>Endocet</a:t>
            </a:r>
            <a:r>
              <a:rPr lang="en-US" dirty="0" smtClean="0"/>
              <a:t>, </a:t>
            </a:r>
            <a:r>
              <a:rPr lang="en-US" dirty="0" err="1" smtClean="0"/>
              <a:t>Endodan</a:t>
            </a:r>
            <a:r>
              <a:rPr lang="en-US" dirty="0" smtClean="0"/>
              <a:t>, </a:t>
            </a:r>
            <a:r>
              <a:rPr lang="en-US" dirty="0" err="1" smtClean="0"/>
              <a:t>Lynox</a:t>
            </a:r>
            <a:r>
              <a:rPr lang="en-US" dirty="0" smtClean="0"/>
              <a:t>, </a:t>
            </a:r>
            <a:r>
              <a:rPr lang="en-US" dirty="0" err="1" smtClean="0"/>
              <a:t>Magnacet</a:t>
            </a:r>
            <a:r>
              <a:rPr lang="en-US" dirty="0" smtClean="0"/>
              <a:t>, </a:t>
            </a:r>
            <a:r>
              <a:rPr lang="en-US" dirty="0" err="1" smtClean="0"/>
              <a:t>Narvox</a:t>
            </a:r>
            <a:r>
              <a:rPr lang="en-US" dirty="0" smtClean="0"/>
              <a:t>, Percocet, Percodan, </a:t>
            </a:r>
            <a:r>
              <a:rPr lang="en-US" dirty="0" err="1" smtClean="0"/>
              <a:t>Perloxx</a:t>
            </a:r>
            <a:r>
              <a:rPr lang="en-US" dirty="0" smtClean="0"/>
              <a:t>, </a:t>
            </a:r>
            <a:r>
              <a:rPr lang="en-US" dirty="0" err="1" smtClean="0"/>
              <a:t>Primlev</a:t>
            </a:r>
            <a:r>
              <a:rPr lang="en-US" dirty="0" smtClean="0"/>
              <a:t>, </a:t>
            </a:r>
            <a:r>
              <a:rPr lang="en-US" dirty="0" err="1" smtClean="0"/>
              <a:t>Roxicet</a:t>
            </a:r>
            <a:r>
              <a:rPr lang="en-US" dirty="0" smtClean="0"/>
              <a:t> , </a:t>
            </a:r>
            <a:r>
              <a:rPr lang="en-US" dirty="0" err="1" smtClean="0"/>
              <a:t>Roxiprin</a:t>
            </a:r>
            <a:r>
              <a:rPr lang="en-US" dirty="0" smtClean="0"/>
              <a:t>, </a:t>
            </a:r>
            <a:r>
              <a:rPr lang="en-US" dirty="0" err="1" smtClean="0"/>
              <a:t>Taxadone</a:t>
            </a:r>
            <a:r>
              <a:rPr lang="en-US" dirty="0" smtClean="0"/>
              <a:t>, </a:t>
            </a:r>
            <a:r>
              <a:rPr lang="en-US" dirty="0" err="1" smtClean="0"/>
              <a:t>Tylox</a:t>
            </a:r>
            <a:r>
              <a:rPr lang="en-US" dirty="0" smtClean="0"/>
              <a:t>, and </a:t>
            </a:r>
            <a:r>
              <a:rPr lang="en-US" dirty="0" err="1" smtClean="0"/>
              <a:t>Xolox</a:t>
            </a:r>
            <a:r>
              <a:rPr lang="en-US" dirty="0" smtClean="0"/>
              <a:t> (all containing either aspirin, acetaminophen, or ibuprofen in combination with oxycodone)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Street names: Blues, Cotton, Hillbilly Heroin, Kicker, </a:t>
            </a:r>
            <a:r>
              <a:rPr lang="en-US" dirty="0" err="1" smtClean="0"/>
              <a:t>Ocs</a:t>
            </a:r>
            <a:r>
              <a:rPr lang="en-US" dirty="0" smtClean="0"/>
              <a:t>, Ox, </a:t>
            </a:r>
            <a:r>
              <a:rPr lang="en-US" dirty="0" err="1" smtClean="0"/>
              <a:t>Os</a:t>
            </a:r>
            <a:r>
              <a:rPr lang="en-US" dirty="0" smtClean="0"/>
              <a:t>, Oxy, 40, and 80.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Oxycodone exerts its analgesic by acting on the </a:t>
            </a:r>
            <a:r>
              <a:rPr lang="en-US" dirty="0" smtClean="0"/>
              <a:t>opioid </a:t>
            </a:r>
            <a:r>
              <a:rPr lang="en-US" dirty="0" smtClean="0"/>
              <a:t>receptor of sensory neurons. Binding to the </a:t>
            </a:r>
            <a:r>
              <a:rPr lang="en-US" dirty="0" smtClean="0"/>
              <a:t>opioid </a:t>
            </a:r>
            <a:r>
              <a:rPr lang="en-US" dirty="0" smtClean="0"/>
              <a:t>receptor activates associated </a:t>
            </a:r>
            <a:r>
              <a:rPr lang="en-US" dirty="0" smtClean="0"/>
              <a:t> </a:t>
            </a:r>
            <a:r>
              <a:rPr lang="en-US" dirty="0" smtClean="0"/>
              <a:t>proteins. These subsequently act to inhibit </a:t>
            </a:r>
            <a:r>
              <a:rPr lang="en-US" dirty="0" err="1" smtClean="0"/>
              <a:t>adenylate</a:t>
            </a:r>
            <a:r>
              <a:rPr lang="en-US" dirty="0" smtClean="0"/>
              <a:t> </a:t>
            </a:r>
            <a:r>
              <a:rPr lang="en-US" dirty="0" err="1" smtClean="0"/>
              <a:t>cyclase</a:t>
            </a:r>
            <a:r>
              <a:rPr lang="en-US" dirty="0" smtClean="0"/>
              <a:t>, reducing the level of intracellular </a:t>
            </a:r>
            <a:r>
              <a:rPr lang="en-US" dirty="0" err="1" smtClean="0"/>
              <a:t>cAMP</a:t>
            </a:r>
            <a:r>
              <a:rPr lang="en-US" dirty="0" smtClean="0"/>
              <a:t>. </a:t>
            </a:r>
            <a:r>
              <a:rPr lang="en-US" dirty="0" smtClean="0"/>
              <a:t>It </a:t>
            </a:r>
            <a:r>
              <a:rPr lang="en-US" dirty="0" smtClean="0"/>
              <a:t>also activates potassium channels and inactivates calcium channels causing the neuron to hyperpolarize. </a:t>
            </a:r>
            <a:r>
              <a:rPr lang="en-US" b="1" dirty="0" smtClean="0"/>
              <a:t>The end result is decreased nerve conduction and reduced neurotransmitter release, which blocks the perception of pain signals.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794" y="81781"/>
            <a:ext cx="445320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115" y="372070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it works: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297135"/>
            <a:ext cx="266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http://www.youtube.com/watch?v=paAzzwZi3vk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addiction?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www.hbo.com/addiction/thefilm/supplemental/6212_what_is_addiction.html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rate of lifetime nonmedical users of oxycodone was 13.7 million in </a:t>
            </a:r>
            <a:r>
              <a:rPr lang="en-US" dirty="0" smtClean="0"/>
              <a:t>2003.</a:t>
            </a:r>
          </a:p>
          <a:p>
            <a:r>
              <a:rPr lang="en-US" dirty="0" smtClean="0"/>
              <a:t>90</a:t>
            </a:r>
            <a:r>
              <a:rPr lang="en-US" dirty="0"/>
              <a:t>% of patients at a detox center in Florida called New Beginnings are admitted for oxycodone addiction, and the patients ages range in ages from 14 to 70 years 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might I be prescribed oxycodone?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your wisdom teeth out</a:t>
            </a:r>
          </a:p>
          <a:p>
            <a:r>
              <a:rPr lang="en-US" dirty="0" smtClean="0"/>
              <a:t>Going through chemotherapy or experiencing sudden pain from cancer</a:t>
            </a:r>
          </a:p>
          <a:p>
            <a:r>
              <a:rPr lang="en-US" dirty="0"/>
              <a:t>O</a:t>
            </a:r>
            <a:r>
              <a:rPr lang="en-US" dirty="0" smtClean="0"/>
              <a:t>steoarthritis</a:t>
            </a:r>
          </a:p>
          <a:p>
            <a:r>
              <a:rPr lang="en-US" dirty="0" smtClean="0"/>
              <a:t>Chronic back pain</a:t>
            </a:r>
          </a:p>
          <a:p>
            <a:r>
              <a:rPr lang="en-US" dirty="0" smtClean="0"/>
              <a:t>Epididymitis (testicular infection)</a:t>
            </a:r>
          </a:p>
          <a:p>
            <a:r>
              <a:rPr lang="en-US" dirty="0" smtClean="0"/>
              <a:t>Migraine</a:t>
            </a:r>
          </a:p>
          <a:p>
            <a:r>
              <a:rPr lang="en-US" dirty="0" smtClean="0"/>
              <a:t>Ruptured ear drum</a:t>
            </a:r>
          </a:p>
          <a:p>
            <a:r>
              <a:rPr lang="en-US" i="1" dirty="0" smtClean="0"/>
              <a:t>Many doctors will prescribe oxycodone to patients in order to receive part of the money the patient will get for selling it.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oxycodone?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32293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oxycodone?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52578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Most of the respondents to this survey pay less than $25 for their oxycodone. This is very economically friendly, especially for patients who  may not be able to work due to their debilitating condition.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550" y="2133600"/>
            <a:ext cx="3371850" cy="25669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7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09712"/>
            <a:ext cx="4495800" cy="5119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218" y="2370249"/>
            <a:ext cx="3581400" cy="18217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1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85800"/>
            <a:ext cx="7696200" cy="5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2641</TotalTime>
  <Words>561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Oxycodone</vt:lpstr>
      <vt:lpstr>PowerPoint Presentation</vt:lpstr>
      <vt:lpstr>PowerPoint Presentation</vt:lpstr>
      <vt:lpstr>Addiction</vt:lpstr>
      <vt:lpstr>Why might I be prescribed oxycodone?</vt:lpstr>
      <vt:lpstr>Why use oxycodone?</vt:lpstr>
      <vt:lpstr>Why use oxycodone?</vt:lpstr>
      <vt:lpstr>Some problems…</vt:lpstr>
      <vt:lpstr>PowerPoint Presentation</vt:lpstr>
      <vt:lpstr>The problem with oxycodone</vt:lpstr>
      <vt:lpstr>The solution</vt:lpstr>
      <vt:lpstr>Bibliography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Oxycodone</dc:title>
  <dc:creator>brittany</dc:creator>
  <cp:lastModifiedBy>brittany</cp:lastModifiedBy>
  <cp:revision>25</cp:revision>
  <dcterms:created xsi:type="dcterms:W3CDTF">2011-10-22T18:51:49Z</dcterms:created>
  <dcterms:modified xsi:type="dcterms:W3CDTF">2011-11-01T15:12:31Z</dcterms:modified>
</cp:coreProperties>
</file>